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1" r:id="rId4"/>
    <p:sldId id="258" r:id="rId5"/>
    <p:sldId id="267" r:id="rId6"/>
    <p:sldId id="271" r:id="rId7"/>
    <p:sldId id="270" r:id="rId8"/>
    <p:sldId id="272" r:id="rId9"/>
    <p:sldId id="269" r:id="rId10"/>
    <p:sldId id="262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51B5"/>
    <a:srgbClr val="4CAF50"/>
    <a:srgbClr val="303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473" autoAdjust="0"/>
  </p:normalViewPr>
  <p:slideViewPr>
    <p:cSldViewPr snapToGrid="0">
      <p:cViewPr varScale="1">
        <p:scale>
          <a:sx n="85" d="100"/>
          <a:sy n="85" d="100"/>
        </p:scale>
        <p:origin x="15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5AAB0-A6E3-47CA-BC78-D6338ABE3DF1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C2BCAD-A307-4802-9F8B-42017B0046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8371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Bonjour, je m’appelle Jeremy, je suis membre</a:t>
            </a:r>
            <a:r>
              <a:rPr lang="fr-FR" baseline="0" dirty="0"/>
              <a:t> du projet... Et j’ai une petite histoire à vous raconter.</a:t>
            </a:r>
          </a:p>
          <a:p>
            <a:endParaRPr lang="fr-FR" baseline="0" dirty="0"/>
          </a:p>
          <a:p>
            <a:r>
              <a:rPr lang="fr-FR" baseline="0" dirty="0"/>
              <a:t>C’est celle de </a:t>
            </a:r>
            <a:r>
              <a:rPr lang="fr-FR" baseline="0" dirty="0" err="1"/>
              <a:t>Bethoven</a:t>
            </a:r>
            <a:r>
              <a:rPr lang="fr-FR" baseline="0" dirty="0"/>
              <a:t>, pas </a:t>
            </a:r>
            <a:r>
              <a:rPr lang="fr-FR" baseline="0" dirty="0" err="1"/>
              <a:t>ludvig</a:t>
            </a:r>
            <a:r>
              <a:rPr lang="fr-FR" baseline="0" dirty="0"/>
              <a:t> </a:t>
            </a:r>
            <a:r>
              <a:rPr lang="fr-FR" baseline="0" dirty="0" err="1"/>
              <a:t>von</a:t>
            </a:r>
            <a:r>
              <a:rPr lang="fr-FR" baseline="0" dirty="0"/>
              <a:t> </a:t>
            </a:r>
            <a:r>
              <a:rPr lang="fr-FR" baseline="0" dirty="0" err="1"/>
              <a:t>bethoveen</a:t>
            </a:r>
            <a:r>
              <a:rPr lang="fr-FR" baseline="0" dirty="0"/>
              <a:t>, mais son petit frère Castor.</a:t>
            </a:r>
          </a:p>
          <a:p>
            <a:r>
              <a:rPr lang="fr-FR" baseline="0" dirty="0"/>
              <a:t>Castor est un musicien amateur qui aime bien se poser devant son instrument et laissé libre court à son </a:t>
            </a:r>
            <a:r>
              <a:rPr lang="fr-FR" baseline="0" dirty="0" err="1"/>
              <a:t>imagniation</a:t>
            </a:r>
            <a:r>
              <a:rPr lang="fr-FR" baseline="0" dirty="0"/>
              <a:t>. Et ce qu’il fait c’est franchement bien.</a:t>
            </a:r>
          </a:p>
          <a:p>
            <a:endParaRPr lang="fr-FR" baseline="0" dirty="0"/>
          </a:p>
          <a:p>
            <a:r>
              <a:rPr lang="fr-FR" baseline="0" dirty="0"/>
              <a:t>Et son problème, c’est que ca lui prend du temps d’écrire une partition à la main.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33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</a:t>
            </a:r>
            <a:r>
              <a:rPr lang="fr-FR" baseline="0" dirty="0"/>
              <a:t> ce fait, nous nous sommes demandé « Comment garder une trace écrite de son .... »</a:t>
            </a:r>
          </a:p>
          <a:p>
            <a:r>
              <a:rPr lang="fr-FR" baseline="0" dirty="0"/>
              <a:t>Ce que nous proposons, c’est de « brancher son instrument à l’ordinateur et de commencer à jouer »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8499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/>
              <a:t>Décrit L’usage</a:t>
            </a:r>
          </a:p>
          <a:p>
            <a:r>
              <a:rPr lang="fr-FR" baseline="0" dirty="0"/>
              <a:t>« Le logiciel reconnait les notes, et écrit la partition automatique » 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0851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la suite, il peut partager ses partitions au</a:t>
            </a:r>
            <a:r>
              <a:rPr lang="fr-FR" baseline="0" dirty="0"/>
              <a:t> travers d’une plateforme communautaire disponible sur web et smartphones.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7170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2BCAD-A307-4802-9F8B-42017B0046A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53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7012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629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417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67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880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3822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96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20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597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18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31AC8-0F46-4D5D-B10B-DE66DFACEA4E}" type="datetimeFigureOut">
              <a:rPr lang="fr-FR" smtClean="0"/>
              <a:t>20/10/2016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33384-7C83-4A9A-BA9D-3FFF89FB79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143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g"/><Relationship Id="rId9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2546977"/>
            <a:ext cx="9144000" cy="991050"/>
          </a:xfrm>
        </p:spPr>
        <p:txBody>
          <a:bodyPr/>
          <a:lstStyle/>
          <a:p>
            <a:r>
              <a:rPr lang="en-US" dirty="0">
                <a:solidFill>
                  <a:srgbClr val="3F51B5"/>
                </a:solidFill>
                <a:latin typeface="Cinzel" panose="00000500000000000000" pitchFamily="2" charset="0"/>
              </a:rPr>
              <a:t>Music Sheet Writer</a:t>
            </a:r>
            <a:endParaRPr lang="fr-FR" dirty="0">
              <a:solidFill>
                <a:srgbClr val="3F51B5"/>
              </a:solidFill>
              <a:latin typeface="Cinzel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30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010" y="3109963"/>
            <a:ext cx="1929980" cy="192998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84" y="3110258"/>
            <a:ext cx="1929391" cy="192939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756" y="3109963"/>
            <a:ext cx="1929980" cy="192998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538173" y="4904572"/>
            <a:ext cx="1929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F51B5"/>
                </a:solidFill>
                <a:latin typeface="Raleway" panose="020B0503030101060003" pitchFamily="34" charset="0"/>
              </a:rPr>
              <a:t>@</a:t>
            </a:r>
            <a:r>
              <a:rPr lang="en-US" b="1" dirty="0" err="1">
                <a:solidFill>
                  <a:srgbClr val="3F51B5"/>
                </a:solidFill>
                <a:latin typeface="Raleway" panose="020B0503030101060003" pitchFamily="34" charset="0"/>
              </a:rPr>
              <a:t>sheet_writer</a:t>
            </a:r>
            <a:endParaRPr lang="fr-FR" b="1" dirty="0">
              <a:solidFill>
                <a:srgbClr val="3F51B5"/>
              </a:solidFill>
              <a:latin typeface="Raleway" panose="020B0503030101060003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626828" y="4904572"/>
            <a:ext cx="230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F51B5"/>
                </a:solidFill>
                <a:latin typeface="Raleway" panose="020B0503030101060003" pitchFamily="34" charset="0"/>
              </a:rPr>
              <a:t>@</a:t>
            </a:r>
            <a:r>
              <a:rPr lang="en-US" b="1" dirty="0" err="1">
                <a:solidFill>
                  <a:srgbClr val="3F51B5"/>
                </a:solidFill>
                <a:latin typeface="Raleway" panose="020B0503030101060003" pitchFamily="34" charset="0"/>
              </a:rPr>
              <a:t>musicsheetwriter</a:t>
            </a:r>
            <a:endParaRPr lang="fr-FR" b="1" dirty="0">
              <a:solidFill>
                <a:srgbClr val="3F51B5"/>
              </a:solidFill>
              <a:latin typeface="Raleway" panose="020B0503030101060003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386340" y="4906142"/>
            <a:ext cx="3466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F51B5"/>
                </a:solidFill>
                <a:latin typeface="Raleway" panose="020B0503030101060003" pitchFamily="34" charset="0"/>
              </a:rPr>
              <a:t>musicsheetwriter@gmail.com</a:t>
            </a:r>
            <a:endParaRPr lang="fr-FR" b="1" dirty="0">
              <a:solidFill>
                <a:srgbClr val="3F51B5"/>
              </a:solidFill>
              <a:latin typeface="Raleway" panose="020B0503030101060003" pitchFamily="34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3146058" y="1277350"/>
            <a:ext cx="5849550" cy="699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>
                <a:solidFill>
                  <a:srgbClr val="3F51B5"/>
                </a:solidFill>
                <a:latin typeface="Raleway" panose="020B0503030101060003"/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2048579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" y="2571771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700" dirty="0">
                <a:solidFill>
                  <a:srgbClr val="3F51B5"/>
                </a:solidFill>
                <a:latin typeface="Raleway" panose="020B0503030101060003" pitchFamily="34" charset="0"/>
              </a:rPr>
              <a:t>Comment </a:t>
            </a:r>
            <a:r>
              <a:rPr lang="fr-FR" sz="2700" dirty="0">
                <a:solidFill>
                  <a:srgbClr val="4CAF50"/>
                </a:solidFill>
                <a:latin typeface="Raleway" panose="020B0503030101060003" pitchFamily="34" charset="0"/>
              </a:rPr>
              <a:t>sauvegarder</a:t>
            </a:r>
            <a:r>
              <a:rPr lang="fr-FR" sz="2700" dirty="0">
                <a:solidFill>
                  <a:srgbClr val="3F51B5"/>
                </a:solidFill>
                <a:latin typeface="Raleway" panose="020B0503030101060003" pitchFamily="34" charset="0"/>
              </a:rPr>
              <a:t> une trace écrite</a:t>
            </a:r>
          </a:p>
          <a:p>
            <a:pPr algn="ctr"/>
            <a:r>
              <a:rPr lang="fr-FR" sz="2700" dirty="0">
                <a:solidFill>
                  <a:srgbClr val="3F51B5"/>
                </a:solidFill>
                <a:latin typeface="Raleway" panose="020B0503030101060003" pitchFamily="34" charset="0"/>
              </a:rPr>
              <a:t>de son </a:t>
            </a:r>
            <a:r>
              <a:rPr lang="fr-FR" sz="2700" dirty="0">
                <a:solidFill>
                  <a:srgbClr val="4CAF50"/>
                </a:solidFill>
                <a:latin typeface="Raleway" panose="020B0503030101060003" pitchFamily="34" charset="0"/>
              </a:rPr>
              <a:t>inspiration musicale</a:t>
            </a:r>
            <a:r>
              <a:rPr lang="fr-FR" sz="2700" dirty="0">
                <a:solidFill>
                  <a:srgbClr val="3F51B5"/>
                </a:solidFill>
                <a:latin typeface="Raleway" panose="020B0503030101060003" pitchFamily="34" charset="0"/>
              </a:rPr>
              <a:t> simplement ?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5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3" name="demo_video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1899" b="1751"/>
          <a:stretch/>
        </p:blipFill>
        <p:spPr>
          <a:xfrm>
            <a:off x="1253389" y="385894"/>
            <a:ext cx="9797987" cy="531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6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/>
          <p:cNvGrpSpPr/>
          <p:nvPr/>
        </p:nvGrpSpPr>
        <p:grpSpPr>
          <a:xfrm>
            <a:off x="690560" y="395109"/>
            <a:ext cx="7805739" cy="4506850"/>
            <a:chOff x="690560" y="420987"/>
            <a:chExt cx="7805739" cy="4506850"/>
          </a:xfrm>
        </p:grpSpPr>
        <p:grpSp>
          <p:nvGrpSpPr>
            <p:cNvPr id="21" name="Groupe 20"/>
            <p:cNvGrpSpPr/>
            <p:nvPr/>
          </p:nvGrpSpPr>
          <p:grpSpPr>
            <a:xfrm>
              <a:off x="690560" y="420987"/>
              <a:ext cx="7805739" cy="4506850"/>
              <a:chOff x="690560" y="420987"/>
              <a:chExt cx="7805739" cy="450685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690560" y="420987"/>
                <a:ext cx="7805739" cy="450685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glow>
                  <a:schemeClr val="accent1"/>
                </a:glow>
                <a:outerShdw blurRad="63500" dist="50800" dir="5400000" algn="ctr" rotWithShape="0">
                  <a:srgbClr val="000000">
                    <a:alpha val="43137"/>
                  </a:srgb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4" name="Ellipse 23"/>
              <p:cNvSpPr/>
              <p:nvPr/>
            </p:nvSpPr>
            <p:spPr>
              <a:xfrm>
                <a:off x="8229600" y="502919"/>
                <a:ext cx="109728" cy="10972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5" name="Ellipse 24"/>
              <p:cNvSpPr/>
              <p:nvPr/>
            </p:nvSpPr>
            <p:spPr>
              <a:xfrm>
                <a:off x="8046720" y="502919"/>
                <a:ext cx="109728" cy="109728"/>
              </a:xfrm>
              <a:prstGeom prst="ellipse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Ellipse 25"/>
              <p:cNvSpPr/>
              <p:nvPr/>
            </p:nvSpPr>
            <p:spPr>
              <a:xfrm>
                <a:off x="7863839" y="502919"/>
                <a:ext cx="112682" cy="109728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22" name="Imag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279" y="682985"/>
              <a:ext cx="7597790" cy="4133992"/>
            </a:xfrm>
            <a:prstGeom prst="rect">
              <a:avLst/>
            </a:prstGeom>
          </p:spPr>
        </p:pic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4459" y="547049"/>
            <a:ext cx="746454" cy="876337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5798" y="1989086"/>
            <a:ext cx="963777" cy="96377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8918" y="3707040"/>
            <a:ext cx="897535" cy="897535"/>
          </a:xfrm>
          <a:prstGeom prst="rect">
            <a:avLst/>
          </a:prstGeom>
        </p:spPr>
      </p:pic>
      <p:grpSp>
        <p:nvGrpSpPr>
          <p:cNvPr id="27" name="Groupe 26"/>
          <p:cNvGrpSpPr/>
          <p:nvPr/>
        </p:nvGrpSpPr>
        <p:grpSpPr>
          <a:xfrm>
            <a:off x="6697232" y="2470975"/>
            <a:ext cx="1714107" cy="3133725"/>
            <a:chOff x="7172325" y="2828925"/>
            <a:chExt cx="1714107" cy="3133725"/>
          </a:xfrm>
        </p:grpSpPr>
        <p:sp>
          <p:nvSpPr>
            <p:cNvPr id="28" name="Rectangle : coins arrondis 27"/>
            <p:cNvSpPr/>
            <p:nvPr/>
          </p:nvSpPr>
          <p:spPr>
            <a:xfrm>
              <a:off x="7172325" y="2828925"/>
              <a:ext cx="1714107" cy="3133725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127000" dist="50800" dir="5400000" algn="ctr" rotWithShape="0">
                <a:srgbClr val="000000">
                  <a:alpha val="43137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9" name="Ellipse 28"/>
            <p:cNvSpPr/>
            <p:nvPr/>
          </p:nvSpPr>
          <p:spPr>
            <a:xfrm>
              <a:off x="7572375" y="289675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30" name="Image 29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65520" y="3069364"/>
              <a:ext cx="1534064" cy="2698786"/>
            </a:xfrm>
            <a:prstGeom prst="rect">
              <a:avLst/>
            </a:prstGeom>
          </p:spPr>
        </p:pic>
      </p:grpSp>
      <p:pic>
        <p:nvPicPr>
          <p:cNvPr id="31" name="Imag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9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874" y="1109748"/>
            <a:ext cx="3445596" cy="70774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429" y="2429732"/>
            <a:ext cx="3712196" cy="72452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278" y="3766500"/>
            <a:ext cx="1805441" cy="90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92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19" y="1693302"/>
            <a:ext cx="8898363" cy="197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01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1" y="1271478"/>
            <a:ext cx="12191999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900" dirty="0">
                <a:solidFill>
                  <a:srgbClr val="3F51B5"/>
                </a:solidFill>
                <a:latin typeface="Raleway" panose="020B0503030101060003" pitchFamily="34" charset="0"/>
              </a:rPr>
              <a:t>6,9 M</a:t>
            </a:r>
          </a:p>
          <a:p>
            <a:pPr algn="ctr"/>
            <a:r>
              <a:rPr lang="fr-FR" sz="5000" dirty="0">
                <a:solidFill>
                  <a:srgbClr val="3F51B5"/>
                </a:solidFill>
                <a:latin typeface="Raleway" panose="020B0503030101060003" pitchFamily="34" charset="0"/>
              </a:rPr>
              <a:t>France</a:t>
            </a:r>
          </a:p>
        </p:txBody>
      </p:sp>
    </p:spTree>
    <p:extLst>
      <p:ext uri="{BB962C8B-B14F-4D97-AF65-F5344CB8AC3E}">
        <p14:creationId xmlns:p14="http://schemas.microsoft.com/office/powerpoint/2010/main" val="2808761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0" y="1147299"/>
            <a:ext cx="12191999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500" dirty="0">
                <a:solidFill>
                  <a:srgbClr val="3F51B5"/>
                </a:solidFill>
                <a:latin typeface="Raleway" panose="020B0503030101060003" pitchFamily="34" charset="0"/>
              </a:rPr>
              <a:t>9</a:t>
            </a:r>
            <a:r>
              <a:rPr lang="fr-FR" sz="4800" dirty="0">
                <a:solidFill>
                  <a:srgbClr val="3F51B5"/>
                </a:solidFill>
                <a:latin typeface="Raleway" panose="020B0503030101060003" pitchFamily="34" charset="0"/>
              </a:rPr>
              <a:t> ans</a:t>
            </a:r>
            <a:endParaRPr lang="fr-FR" sz="7200" dirty="0">
              <a:solidFill>
                <a:srgbClr val="3F51B5"/>
              </a:solidFill>
              <a:latin typeface="Raleway" panose="020B0503030101060003" pitchFamily="34" charset="0"/>
            </a:endParaRPr>
          </a:p>
          <a:p>
            <a:pPr algn="ctr"/>
            <a:r>
              <a:rPr lang="fr-FR" sz="13800" dirty="0">
                <a:solidFill>
                  <a:srgbClr val="3F51B5"/>
                </a:solidFill>
                <a:latin typeface="Raleway" panose="020B0503030101060003" pitchFamily="34" charset="0"/>
              </a:rPr>
              <a:t>x6</a:t>
            </a:r>
            <a:r>
              <a:rPr lang="fr-FR" sz="9600" dirty="0">
                <a:solidFill>
                  <a:srgbClr val="3F51B5"/>
                </a:solidFill>
                <a:latin typeface="Raleway" panose="020B0503030101060003" pitchFamily="34" charset="0"/>
              </a:rPr>
              <a:t> </a:t>
            </a:r>
            <a:r>
              <a:rPr lang="fr-FR" sz="5400" dirty="0">
                <a:solidFill>
                  <a:srgbClr val="3F51B5"/>
                </a:solidFill>
                <a:latin typeface="Raleway" panose="020B0503030101060003" pitchFamily="34" charset="0"/>
              </a:rPr>
              <a:t>musiciens indé</a:t>
            </a:r>
            <a:endParaRPr lang="fr-FR" sz="9600" dirty="0">
              <a:solidFill>
                <a:srgbClr val="3F51B5"/>
              </a:solidFill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5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26125" r="26519" b="26064"/>
          <a:stretch/>
        </p:blipFill>
        <p:spPr>
          <a:xfrm>
            <a:off x="10668000" y="5916706"/>
            <a:ext cx="766752" cy="77096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36" y="5916707"/>
            <a:ext cx="1508043" cy="770064"/>
          </a:xfrm>
          <a:prstGeom prst="rect">
            <a:avLst/>
          </a:prstGeom>
        </p:spPr>
      </p:pic>
      <p:sp>
        <p:nvSpPr>
          <p:cNvPr id="5" name="ZoneTexte 7"/>
          <p:cNvSpPr txBox="1"/>
          <p:nvPr/>
        </p:nvSpPr>
        <p:spPr>
          <a:xfrm>
            <a:off x="10668000" y="3244334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Raleway" panose="020B0503030101060003" pitchFamily="34" charset="0"/>
              </a:rPr>
              <a:t>Amateur</a:t>
            </a:r>
          </a:p>
        </p:txBody>
      </p:sp>
      <p:sp>
        <p:nvSpPr>
          <p:cNvPr id="6" name="ZoneTexte 8"/>
          <p:cNvSpPr txBox="1"/>
          <p:nvPr/>
        </p:nvSpPr>
        <p:spPr>
          <a:xfrm>
            <a:off x="544150" y="3244334"/>
            <a:ext cx="150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Raleway" panose="020B0503030101060003" pitchFamily="34" charset="0"/>
              </a:rPr>
              <a:t>Professionnel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973" y="4238523"/>
            <a:ext cx="1566268" cy="584683"/>
          </a:xfrm>
          <a:prstGeom prst="rect">
            <a:avLst/>
          </a:prstGeom>
        </p:spPr>
      </p:pic>
      <p:grpSp>
        <p:nvGrpSpPr>
          <p:cNvPr id="10" name="Groupe 9"/>
          <p:cNvGrpSpPr/>
          <p:nvPr/>
        </p:nvGrpSpPr>
        <p:grpSpPr>
          <a:xfrm>
            <a:off x="8403116" y="2212917"/>
            <a:ext cx="1510054" cy="464581"/>
            <a:chOff x="6885740" y="2605651"/>
            <a:chExt cx="1510054" cy="464581"/>
          </a:xfrm>
        </p:grpSpPr>
        <p:sp>
          <p:nvSpPr>
            <p:cNvPr id="11" name="ZoneTexte 15"/>
            <p:cNvSpPr txBox="1"/>
            <p:nvPr/>
          </p:nvSpPr>
          <p:spPr>
            <a:xfrm>
              <a:off x="7291837" y="2652781"/>
              <a:ext cx="110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dirty="0" err="1"/>
                <a:t>Cardinote</a:t>
              </a:r>
              <a:endParaRPr lang="fr-FR" dirty="0"/>
            </a:p>
          </p:txBody>
        </p:sp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5740" y="2605651"/>
              <a:ext cx="464581" cy="464581"/>
            </a:xfrm>
            <a:prstGeom prst="rect">
              <a:avLst/>
            </a:prstGeom>
          </p:spPr>
        </p:pic>
      </p:grpSp>
      <p:sp>
        <p:nvSpPr>
          <p:cNvPr id="13" name="ZoneTexte 2"/>
          <p:cNvSpPr txBox="1"/>
          <p:nvPr/>
        </p:nvSpPr>
        <p:spPr>
          <a:xfrm>
            <a:off x="5179724" y="63835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Raleway" panose="020B0503030101060003" pitchFamily="34" charset="0"/>
              </a:rPr>
              <a:t>Écriture rapide</a:t>
            </a:r>
          </a:p>
        </p:txBody>
      </p:sp>
      <p:sp>
        <p:nvSpPr>
          <p:cNvPr id="14" name="ZoneTexte 3"/>
          <p:cNvSpPr txBox="1"/>
          <p:nvPr/>
        </p:nvSpPr>
        <p:spPr>
          <a:xfrm>
            <a:off x="5248653" y="5919330"/>
            <a:ext cx="169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Raleway" panose="020B0503030101060003" pitchFamily="34" charset="0"/>
              </a:rPr>
              <a:t>Écriture lente</a:t>
            </a:r>
          </a:p>
        </p:txBody>
      </p:sp>
      <p:cxnSp>
        <p:nvCxnSpPr>
          <p:cNvPr id="15" name="Connecteur droit 14"/>
          <p:cNvCxnSpPr>
            <a:stCxn id="13" idx="2"/>
            <a:endCxn id="14" idx="0"/>
          </p:cNvCxnSpPr>
          <p:nvPr/>
        </p:nvCxnSpPr>
        <p:spPr>
          <a:xfrm>
            <a:off x="6096001" y="1007684"/>
            <a:ext cx="0" cy="49116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>
            <a:stCxn id="13" idx="2"/>
            <a:endCxn id="14" idx="0"/>
          </p:cNvCxnSpPr>
          <p:nvPr/>
        </p:nvCxnSpPr>
        <p:spPr>
          <a:xfrm>
            <a:off x="6096001" y="1007684"/>
            <a:ext cx="0" cy="49116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>
            <a:stCxn id="6" idx="3"/>
            <a:endCxn id="5" idx="1"/>
          </p:cNvCxnSpPr>
          <p:nvPr/>
        </p:nvCxnSpPr>
        <p:spPr>
          <a:xfrm>
            <a:off x="2046164" y="3429000"/>
            <a:ext cx="86218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3064" y="3872685"/>
            <a:ext cx="1314633" cy="600159"/>
          </a:xfrm>
          <a:prstGeom prst="rect">
            <a:avLst/>
          </a:prstGeom>
        </p:spPr>
      </p:pic>
      <p:grpSp>
        <p:nvGrpSpPr>
          <p:cNvPr id="23" name="Groupe 22"/>
          <p:cNvGrpSpPr/>
          <p:nvPr/>
        </p:nvGrpSpPr>
        <p:grpSpPr>
          <a:xfrm>
            <a:off x="9455085" y="1007684"/>
            <a:ext cx="723010" cy="698990"/>
            <a:chOff x="1651074" y="1393823"/>
            <a:chExt cx="880788" cy="824519"/>
          </a:xfrm>
        </p:grpSpPr>
        <p:sp>
          <p:nvSpPr>
            <p:cNvPr id="22" name="Rectangle à coins arrondis 21"/>
            <p:cNvSpPr/>
            <p:nvPr/>
          </p:nvSpPr>
          <p:spPr>
            <a:xfrm>
              <a:off x="1651074" y="1393823"/>
              <a:ext cx="880788" cy="824519"/>
            </a:xfrm>
            <a:prstGeom prst="roundRect">
              <a:avLst/>
            </a:prstGeom>
            <a:solidFill>
              <a:srgbClr val="303F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21" name="Image 20"/>
            <p:cNvPicPr>
              <a:picLocks noChangeAspect="1"/>
            </p:cNvPicPr>
            <p:nvPr/>
          </p:nvPicPr>
          <p:blipFill rotWithShape="1">
            <a:blip r:embed="rId7"/>
            <a:srcRect l="25294" t="25090" r="23838" b="22557"/>
            <a:stretch/>
          </p:blipFill>
          <p:spPr>
            <a:xfrm>
              <a:off x="1706655" y="1426244"/>
              <a:ext cx="769626" cy="792098"/>
            </a:xfrm>
            <a:prstGeom prst="rect">
              <a:avLst/>
            </a:prstGeom>
          </p:spPr>
        </p:pic>
      </p:grpSp>
      <p:pic>
        <p:nvPicPr>
          <p:cNvPr id="7" name="Imag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921" y="3463507"/>
            <a:ext cx="1076647" cy="91338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347" y="2830862"/>
            <a:ext cx="1916152" cy="50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498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159</Words>
  <Application>Microsoft Office PowerPoint</Application>
  <PresentationFormat>Grand écran</PresentationFormat>
  <Paragraphs>32</Paragraphs>
  <Slides>10</Slides>
  <Notes>5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Cinzel</vt:lpstr>
      <vt:lpstr>Raleway</vt:lpstr>
      <vt:lpstr>Thème Office</vt:lpstr>
      <vt:lpstr>Music Sheet Writer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Sheet Writer</dc:title>
  <dc:creator>jonathan racaud</dc:creator>
  <cp:lastModifiedBy>jeremy harrault</cp:lastModifiedBy>
  <cp:revision>34</cp:revision>
  <dcterms:created xsi:type="dcterms:W3CDTF">2016-10-19T15:09:57Z</dcterms:created>
  <dcterms:modified xsi:type="dcterms:W3CDTF">2016-10-20T15:50:28Z</dcterms:modified>
</cp:coreProperties>
</file>

<file path=docProps/thumbnail.jpeg>
</file>